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lvl1pPr>
              <a:defRPr/>
            </a:lvl1pPr>
          </a:lstStyle>
          <a:p>
            <a:pPr>
              <a:defRPr/>
            </a:pPr>
            <a:fld id="{C0D29890-6DC3-48B0-9070-1022838139B6}" type="datetimeFigureOut">
              <a:rPr lang="ro-RO"/>
              <a:pPr>
                <a:defRPr/>
              </a:pPr>
              <a:t>15.02.2018</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D1DFE6CC-D951-47AC-A77E-FB10ECD253BE}"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D972541B-A1C1-46EA-BFEE-211E30D7BAFF}" type="datetimeFigureOut">
              <a:rPr lang="ro-RO"/>
              <a:pPr>
                <a:defRPr/>
              </a:pPr>
              <a:t>15.02.2018</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10B0CD50-FFF3-41F7-8709-C15F05981E0B}"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9CD0853B-1C7B-49C0-9BFB-3725C8EF0D98}" type="datetimeFigureOut">
              <a:rPr lang="ro-RO"/>
              <a:pPr>
                <a:defRPr/>
              </a:pPr>
              <a:t>15.02.2018</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EC99EB0A-5048-48D8-AC0A-EE049A86654D}"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E8782AB4-F2BB-44EC-B82B-3EBD04187F7A}" type="datetimeFigureOut">
              <a:rPr lang="ro-RO"/>
              <a:pPr>
                <a:defRPr/>
              </a:pPr>
              <a:t>15.02.2018</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0F57044B-8178-4976-8BA9-FC2BFEFC97D1}"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9D80455-5CE6-4AC1-88BD-8333149EF9AC}" type="datetimeFigureOut">
              <a:rPr lang="ro-RO"/>
              <a:pPr>
                <a:defRPr/>
              </a:pPr>
              <a:t>15.02.2018</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C1F3A912-52FD-456D-8A1C-D1DCDBCBEE74}"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3"/>
          <p:cNvSpPr>
            <a:spLocks noGrp="1"/>
          </p:cNvSpPr>
          <p:nvPr>
            <p:ph type="dt" sz="half" idx="10"/>
          </p:nvPr>
        </p:nvSpPr>
        <p:spPr/>
        <p:txBody>
          <a:bodyPr/>
          <a:lstStyle>
            <a:lvl1pPr>
              <a:defRPr/>
            </a:lvl1pPr>
          </a:lstStyle>
          <a:p>
            <a:pPr>
              <a:defRPr/>
            </a:pPr>
            <a:fld id="{28596456-6817-4AFF-85EC-9500A7C75AAA}" type="datetimeFigureOut">
              <a:rPr lang="ro-RO"/>
              <a:pPr>
                <a:defRPr/>
              </a:pPr>
              <a:t>15.02.2018</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7E0F51D2-7FE9-4C8E-BB32-536F2EEB6348}"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3"/>
          <p:cNvSpPr>
            <a:spLocks noGrp="1"/>
          </p:cNvSpPr>
          <p:nvPr>
            <p:ph type="dt" sz="half" idx="10"/>
          </p:nvPr>
        </p:nvSpPr>
        <p:spPr/>
        <p:txBody>
          <a:bodyPr/>
          <a:lstStyle>
            <a:lvl1pPr>
              <a:defRPr/>
            </a:lvl1pPr>
          </a:lstStyle>
          <a:p>
            <a:pPr>
              <a:defRPr/>
            </a:pPr>
            <a:fld id="{3A119FA4-F5D0-44B2-9D23-7D223ADF5661}" type="datetimeFigureOut">
              <a:rPr lang="ro-RO"/>
              <a:pPr>
                <a:defRPr/>
              </a:pPr>
              <a:t>15.02.2018</a:t>
            </a:fld>
            <a:endParaRPr lang="ro-RO"/>
          </a:p>
        </p:txBody>
      </p:sp>
      <p:sp>
        <p:nvSpPr>
          <p:cNvPr id="8" name="Footer Placeholder 4"/>
          <p:cNvSpPr>
            <a:spLocks noGrp="1"/>
          </p:cNvSpPr>
          <p:nvPr>
            <p:ph type="ftr" sz="quarter" idx="11"/>
          </p:nvPr>
        </p:nvSpPr>
        <p:spPr/>
        <p:txBody>
          <a:bodyPr/>
          <a:lstStyle>
            <a:lvl1pPr>
              <a:defRPr/>
            </a:lvl1pPr>
          </a:lstStyle>
          <a:p>
            <a:pPr>
              <a:defRPr/>
            </a:pPr>
            <a:endParaRPr lang="ro-RO"/>
          </a:p>
        </p:txBody>
      </p:sp>
      <p:sp>
        <p:nvSpPr>
          <p:cNvPr id="9" name="Slide Number Placeholder 5"/>
          <p:cNvSpPr>
            <a:spLocks noGrp="1"/>
          </p:cNvSpPr>
          <p:nvPr>
            <p:ph type="sldNum" sz="quarter" idx="12"/>
          </p:nvPr>
        </p:nvSpPr>
        <p:spPr/>
        <p:txBody>
          <a:bodyPr/>
          <a:lstStyle>
            <a:lvl1pPr>
              <a:defRPr/>
            </a:lvl1pPr>
          </a:lstStyle>
          <a:p>
            <a:pPr>
              <a:defRPr/>
            </a:pPr>
            <a:fld id="{A89A5D1B-1467-49DD-9D72-690179A5BCA3}"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3"/>
          <p:cNvSpPr>
            <a:spLocks noGrp="1"/>
          </p:cNvSpPr>
          <p:nvPr>
            <p:ph type="dt" sz="half" idx="10"/>
          </p:nvPr>
        </p:nvSpPr>
        <p:spPr/>
        <p:txBody>
          <a:bodyPr/>
          <a:lstStyle>
            <a:lvl1pPr>
              <a:defRPr/>
            </a:lvl1pPr>
          </a:lstStyle>
          <a:p>
            <a:pPr>
              <a:defRPr/>
            </a:pPr>
            <a:fld id="{75B33203-BBB3-416E-815A-3531CB181416}" type="datetimeFigureOut">
              <a:rPr lang="ro-RO"/>
              <a:pPr>
                <a:defRPr/>
              </a:pPr>
              <a:t>15.02.2018</a:t>
            </a:fld>
            <a:endParaRPr lang="ro-RO"/>
          </a:p>
        </p:txBody>
      </p:sp>
      <p:sp>
        <p:nvSpPr>
          <p:cNvPr id="4" name="Footer Placeholder 4"/>
          <p:cNvSpPr>
            <a:spLocks noGrp="1"/>
          </p:cNvSpPr>
          <p:nvPr>
            <p:ph type="ftr" sz="quarter" idx="11"/>
          </p:nvPr>
        </p:nvSpPr>
        <p:spPr/>
        <p:txBody>
          <a:bodyPr/>
          <a:lstStyle>
            <a:lvl1pPr>
              <a:defRPr/>
            </a:lvl1pPr>
          </a:lstStyle>
          <a:p>
            <a:pPr>
              <a:defRPr/>
            </a:pPr>
            <a:endParaRPr lang="ro-RO"/>
          </a:p>
        </p:txBody>
      </p:sp>
      <p:sp>
        <p:nvSpPr>
          <p:cNvPr id="5" name="Slide Number Placeholder 5"/>
          <p:cNvSpPr>
            <a:spLocks noGrp="1"/>
          </p:cNvSpPr>
          <p:nvPr>
            <p:ph type="sldNum" sz="quarter" idx="12"/>
          </p:nvPr>
        </p:nvSpPr>
        <p:spPr/>
        <p:txBody>
          <a:bodyPr/>
          <a:lstStyle>
            <a:lvl1pPr>
              <a:defRPr/>
            </a:lvl1pPr>
          </a:lstStyle>
          <a:p>
            <a:pPr>
              <a:defRPr/>
            </a:pPr>
            <a:fld id="{AEC873FF-1BFB-4456-97C0-888CE2C627D8}"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C75F22-41FD-4D1E-A802-B5E5FF767D0C}" type="datetimeFigureOut">
              <a:rPr lang="ro-RO"/>
              <a:pPr>
                <a:defRPr/>
              </a:pPr>
              <a:t>15.02.2018</a:t>
            </a:fld>
            <a:endParaRPr lang="ro-RO"/>
          </a:p>
        </p:txBody>
      </p:sp>
      <p:sp>
        <p:nvSpPr>
          <p:cNvPr id="3" name="Footer Placeholder 4"/>
          <p:cNvSpPr>
            <a:spLocks noGrp="1"/>
          </p:cNvSpPr>
          <p:nvPr>
            <p:ph type="ftr" sz="quarter" idx="11"/>
          </p:nvPr>
        </p:nvSpPr>
        <p:spPr/>
        <p:txBody>
          <a:bodyPr/>
          <a:lstStyle>
            <a:lvl1pPr>
              <a:defRPr/>
            </a:lvl1pPr>
          </a:lstStyle>
          <a:p>
            <a:pPr>
              <a:defRPr/>
            </a:pPr>
            <a:endParaRPr lang="ro-RO"/>
          </a:p>
        </p:txBody>
      </p:sp>
      <p:sp>
        <p:nvSpPr>
          <p:cNvPr id="4" name="Slide Number Placeholder 5"/>
          <p:cNvSpPr>
            <a:spLocks noGrp="1"/>
          </p:cNvSpPr>
          <p:nvPr>
            <p:ph type="sldNum" sz="quarter" idx="12"/>
          </p:nvPr>
        </p:nvSpPr>
        <p:spPr/>
        <p:txBody>
          <a:bodyPr/>
          <a:lstStyle>
            <a:lvl1pPr>
              <a:defRPr/>
            </a:lvl1pPr>
          </a:lstStyle>
          <a:p>
            <a:pPr>
              <a:defRPr/>
            </a:pPr>
            <a:fld id="{45A8D2A1-5F3F-44AC-9D51-EE6A10A5A703}"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18B5E3-DCD7-4EB5-AD86-4CAE03D0B58B}" type="datetimeFigureOut">
              <a:rPr lang="ro-RO"/>
              <a:pPr>
                <a:defRPr/>
              </a:pPr>
              <a:t>15.02.2018</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F45F5141-7B2C-4F4C-B04F-4E89A247E6AA}"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1BA0C8-EE00-46B0-AD85-C84548F328AA}" type="datetimeFigureOut">
              <a:rPr lang="ro-RO"/>
              <a:pPr>
                <a:defRPr/>
              </a:pPr>
              <a:t>15.02.2018</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A56AD58F-93BC-4373-951F-BF03F55581B2}" type="slidenum">
              <a:rPr lang="ro-RO"/>
              <a:pPr>
                <a:defRPr/>
              </a:pPr>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o-RO"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940227-7717-4B19-A6DD-41A415EC38AA}" type="datetimeFigureOut">
              <a:rPr lang="ro-RO"/>
              <a:pPr>
                <a:defRPr/>
              </a:pPr>
              <a:t>15.02.2018</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B0E0737-1AF9-4A96-8B26-4AB66E2410AE}"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it-IT" sz="1400" b="1" dirty="0" smtClean="0">
                <a:solidFill>
                  <a:srgbClr val="000000"/>
                </a:solidFill>
                <a:latin typeface="Arial" charset="0"/>
              </a:rPr>
              <a:t>APELE CONTINENTALE</a:t>
            </a:r>
          </a:p>
        </p:txBody>
      </p:sp>
      <p:sp>
        <p:nvSpPr>
          <p:cNvPr id="2051" name="Subtitle 2"/>
          <p:cNvSpPr>
            <a:spLocks noGrp="1"/>
          </p:cNvSpPr>
          <p:nvPr>
            <p:ph type="subTitle" idx="1"/>
          </p:nvPr>
        </p:nvSpPr>
        <p:spPr>
          <a:xfrm>
            <a:off x="928662" y="3886200"/>
            <a:ext cx="6843738" cy="685800"/>
          </a:xfrm>
        </p:spPr>
        <p:txBody>
          <a:bodyPr/>
          <a:lstStyle/>
          <a:p>
            <a:pPr eaLnBrk="1" hangingPunct="1"/>
            <a:r>
              <a:rPr lang="vi-VN" sz="1000" dirty="0" smtClean="0">
                <a:solidFill>
                  <a:schemeClr val="tx1"/>
                </a:solidFill>
                <a:latin typeface="Arial" pitchFamily="34" charset="0"/>
                <a:cs typeface="Arial" pitchFamily="34" charset="0"/>
              </a:rPr>
              <a:t>(Adaptat după </a:t>
            </a:r>
            <a:r>
              <a:rPr lang="vi-VN" sz="1000" i="1" dirty="0" smtClean="0">
                <a:solidFill>
                  <a:schemeClr val="tx1"/>
                </a:solidFill>
                <a:latin typeface="Arial" pitchFamily="34" charset="0"/>
                <a:cs typeface="Arial" pitchFamily="34" charset="0"/>
              </a:rPr>
              <a:t>Manualul de </a:t>
            </a:r>
            <a:r>
              <a:rPr lang="ro-RO" sz="1000" i="1" dirty="0">
                <a:solidFill>
                  <a:schemeClr val="tx1"/>
                </a:solidFill>
                <a:latin typeface="Arial" pitchFamily="34" charset="0"/>
                <a:cs typeface="Arial" pitchFamily="34" charset="0"/>
              </a:rPr>
              <a:t>Geografie, </a:t>
            </a:r>
            <a:r>
              <a:rPr lang="ro-RO" sz="1000" dirty="0">
                <a:solidFill>
                  <a:schemeClr val="tx1"/>
                </a:solidFill>
                <a:latin typeface="Arial" pitchFamily="34" charset="0"/>
                <a:cs typeface="Arial" pitchFamily="34" charset="0"/>
              </a:rPr>
              <a:t>clasa a IX-a, Manuela Valentina Popescu</a:t>
            </a:r>
            <a:r>
              <a:rPr lang="vi-VN" sz="1000" dirty="0" smtClean="0">
                <a:solidFill>
                  <a:schemeClr val="tx1"/>
                </a:solidFill>
                <a:latin typeface="Arial" pitchFamily="34" charset="0"/>
                <a:cs typeface="Arial" pitchFamily="34" charset="0"/>
              </a:rPr>
              <a:t>)</a:t>
            </a:r>
          </a:p>
          <a:p>
            <a:pPr eaLnBrk="1" hangingPunct="1"/>
            <a:endParaRPr lang="ro-RO" sz="1000" dirty="0" smtClean="0">
              <a:solidFill>
                <a:schemeClr val="tx1"/>
              </a:solidFill>
              <a:latin typeface="Arial" charset="0"/>
            </a:endParaRPr>
          </a:p>
        </p:txBody>
      </p:sp>
      <p:sp>
        <p:nvSpPr>
          <p:cNvPr id="2052" name="Rectangle 1"/>
          <p:cNvSpPr>
            <a:spLocks noChangeArrowheads="1"/>
          </p:cNvSpPr>
          <p:nvPr/>
        </p:nvSpPr>
        <p:spPr bwMode="auto">
          <a:xfrm>
            <a:off x="214313" y="571500"/>
            <a:ext cx="8605837" cy="400050"/>
          </a:xfrm>
          <a:prstGeom prst="rect">
            <a:avLst/>
          </a:prstGeom>
          <a:noFill/>
          <a:ln w="9525">
            <a:noFill/>
            <a:miter lim="800000"/>
            <a:headEnd/>
            <a:tailEnd/>
          </a:ln>
        </p:spPr>
        <p:txBody>
          <a:bodyPr anchor="ctr">
            <a:spAutoFit/>
          </a:bodyPr>
          <a:lstStyle/>
          <a:p>
            <a:r>
              <a:rPr lang="ro-RO" sz="1000" dirty="0" smtClean="0"/>
              <a:t>Examenul de bacalaureat naţional 2018</a:t>
            </a:r>
            <a:endParaRPr lang="ro-RO" sz="1000" dirty="0"/>
          </a:p>
          <a:p>
            <a:pPr eaLnBrk="0" hangingPunct="0"/>
            <a:r>
              <a:rPr lang="ro-RO" sz="1000" dirty="0"/>
              <a:t>Proba de evaluare a competenţelor digitale  - document de lucru</a:t>
            </a:r>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4"/>
          <p:cNvSpPr>
            <a:spLocks noGrp="1"/>
          </p:cNvSpPr>
          <p:nvPr>
            <p:ph sz="half" idx="1"/>
          </p:nvPr>
        </p:nvSpPr>
        <p:spPr>
          <a:xfrm>
            <a:off x="468313" y="908050"/>
            <a:ext cx="4391025" cy="4949825"/>
          </a:xfrm>
        </p:spPr>
        <p:txBody>
          <a:bodyPr/>
          <a:lstStyle/>
          <a:p>
            <a:pPr marL="0" indent="542925" algn="just">
              <a:buNone/>
            </a:pPr>
            <a:r>
              <a:rPr lang="vi-VN" sz="1200" dirty="0">
                <a:solidFill>
                  <a:srgbClr val="000000"/>
                </a:solidFill>
                <a:ea typeface="Calibri" pitchFamily="34" charset="0"/>
                <a:cs typeface="Arial" charset="0"/>
              </a:rPr>
              <a:t>Apele curgătoare reprezintă totalitatea apelor provenite din precipitații atmosferice și din izvoare care se scurg liniar, conform pantei, în lungul unor văi pe suprafața uscatului. Apele curgătoare sunt, în ordinea crescătoare a mărimii: pâraiele, râurile și fluviile (pentru simplificare se folosește denumirea generică de râuri). Pâraiele sunt ape curgătoare cu caracter permanent, cu debit mic; de obicei au legătura directă cu o rețea de ogașe și torenți. Râul este un organism fluviatil superior pârâului atât prin dimensiuni, cât și prin structura mai complexă a reliefului creat. Fluviile sunt cele mai mari ape curgătoare, principalele căi de scurgere a apei terestre către bazinele marine și oceanice. […]</a:t>
            </a:r>
          </a:p>
          <a:p>
            <a:pPr marL="0" indent="542925" algn="just">
              <a:buNone/>
            </a:pPr>
            <a:r>
              <a:rPr lang="vi-VN" sz="1200" dirty="0">
                <a:solidFill>
                  <a:srgbClr val="000000"/>
                </a:solidFill>
                <a:ea typeface="Calibri" pitchFamily="34" charset="0"/>
                <a:cs typeface="Arial" charset="0"/>
              </a:rPr>
              <a:t>Marea majoritate a râurilor ajung să se verse direct sau indirect (prin intermediul colectorilor) în Oceanul Planetar.</a:t>
            </a:r>
          </a:p>
          <a:p>
            <a:pPr marL="0" indent="542925" algn="just">
              <a:buNone/>
            </a:pPr>
            <a:r>
              <a:rPr lang="vi-VN" sz="1200" dirty="0">
                <a:solidFill>
                  <a:srgbClr val="000000"/>
                </a:solidFill>
                <a:ea typeface="Calibri" pitchFamily="34" charset="0"/>
                <a:cs typeface="Arial" charset="0"/>
              </a:rPr>
              <a:t>Regiunile traversate de aceste râuri se numesc exoreice.</a:t>
            </a:r>
          </a:p>
          <a:p>
            <a:pPr marL="0" indent="542925" algn="just">
              <a:buNone/>
            </a:pPr>
            <a:r>
              <a:rPr lang="vi-VN" sz="1200" dirty="0">
                <a:solidFill>
                  <a:srgbClr val="000000"/>
                </a:solidFill>
                <a:ea typeface="Calibri" pitchFamily="34" charset="0"/>
                <a:cs typeface="Arial" charset="0"/>
              </a:rPr>
              <a:t>La vărsarea în mări sau oceane, râurile și fluviile prezintă guri de vărsare care pot fi: delte, limanuri, estuare.</a:t>
            </a:r>
          </a:p>
          <a:p>
            <a:pPr marL="0" indent="542925" algn="just">
              <a:buNone/>
            </a:pPr>
            <a:r>
              <a:rPr lang="vi-VN" sz="1200" dirty="0">
                <a:solidFill>
                  <a:srgbClr val="000000"/>
                </a:solidFill>
                <a:ea typeface="Calibri" pitchFamily="34" charset="0"/>
                <a:cs typeface="Arial" charset="0"/>
              </a:rPr>
              <a:t>Regiunile endoreice sunt străbătute de râuri care nu ajung în oceane sau mări. Regiunile endoreice sunt, în cea mai mare parte, deșerturi și semideșerturi: Sahara, Atacama, Gobi, Arabia ș.a</a:t>
            </a:r>
            <a:r>
              <a:rPr lang="vi-VN" sz="1200" dirty="0" smtClean="0">
                <a:solidFill>
                  <a:srgbClr val="000000"/>
                </a:solidFill>
                <a:ea typeface="Calibri" pitchFamily="34" charset="0"/>
                <a:cs typeface="Arial" charset="0"/>
              </a:rPr>
              <a:t>;[…]</a:t>
            </a:r>
            <a:endParaRPr lang="vi-VN" sz="1200" dirty="0">
              <a:solidFill>
                <a:srgbClr val="000000"/>
              </a:solidFill>
              <a:ea typeface="Calibri" pitchFamily="34" charset="0"/>
              <a:cs typeface="Arial" charset="0"/>
            </a:endParaRPr>
          </a:p>
        </p:txBody>
      </p:sp>
      <p:sp>
        <p:nvSpPr>
          <p:cNvPr id="3075" name="Text Box 5"/>
          <p:cNvSpPr txBox="1">
            <a:spLocks noChangeArrowheads="1"/>
          </p:cNvSpPr>
          <p:nvPr/>
        </p:nvSpPr>
        <p:spPr bwMode="auto">
          <a:xfrm>
            <a:off x="539750" y="260350"/>
            <a:ext cx="8353425" cy="396875"/>
          </a:xfrm>
          <a:prstGeom prst="rect">
            <a:avLst/>
          </a:prstGeom>
          <a:noFill/>
          <a:ln w="9525">
            <a:noFill/>
            <a:miter lim="800000"/>
            <a:headEnd/>
            <a:tailEnd/>
          </a:ln>
        </p:spPr>
        <p:txBody>
          <a:bodyPr>
            <a:spAutoFit/>
          </a:bodyPr>
          <a:lstStyle/>
          <a:p>
            <a:r>
              <a:rPr lang="ro-RO" sz="1000" dirty="0" smtClean="0"/>
              <a:t>Examenul de bacalaureat naţional 2018</a:t>
            </a:r>
            <a:endParaRPr lang="ro-RO" sz="1000" dirty="0"/>
          </a:p>
          <a:p>
            <a:r>
              <a:rPr lang="ro-RO" sz="1000" dirty="0"/>
              <a:t>Proba de evaluare a competenţelor digitale  - document de lucru</a:t>
            </a:r>
            <a:endParaRPr lang="en-GB" sz="1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1786" y="1178662"/>
            <a:ext cx="360000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68313" y="1125538"/>
            <a:ext cx="8229600" cy="5268912"/>
          </a:xfrm>
        </p:spPr>
        <p:txBody>
          <a:bodyPr/>
          <a:lstStyle/>
          <a:p>
            <a:pPr marL="0" lvl="1" indent="538163" algn="just" eaLnBrk="1" hangingPunct="1">
              <a:spcBef>
                <a:spcPct val="0"/>
              </a:spcBef>
              <a:buFont typeface="+mj-lt"/>
              <a:buAutoNum type="arabicPeriod"/>
            </a:pPr>
            <a:r>
              <a:rPr lang="ro-RO" sz="1200" dirty="0" smtClean="0">
                <a:latin typeface="Arial" pitchFamily="34" charset="0"/>
                <a:cs typeface="Arial" pitchFamily="34" charset="0"/>
              </a:rPr>
              <a:t>regimul ecuatorial</a:t>
            </a:r>
            <a:r>
              <a:rPr lang="ro-RO" sz="1200" dirty="0">
                <a:latin typeface="Arial" pitchFamily="34" charset="0"/>
                <a:cs typeface="Arial" pitchFamily="34" charset="0"/>
              </a:rPr>
              <a:t>:</a:t>
            </a:r>
            <a:endParaRPr lang="ro-RO" sz="1200" dirty="0" smtClean="0">
              <a:latin typeface="Arial" pitchFamily="34" charset="0"/>
              <a:cs typeface="Arial" pitchFamily="34" charset="0"/>
            </a:endParaRPr>
          </a:p>
          <a:p>
            <a:pPr marL="400050" lvl="2" indent="538163" algn="just" eaLnBrk="1" hangingPunct="1">
              <a:spcBef>
                <a:spcPct val="0"/>
              </a:spcBef>
              <a:buFont typeface="+mj-lt"/>
              <a:buAutoNum type="alphaLcParenR"/>
            </a:pPr>
            <a:r>
              <a:rPr lang="ro-RO" sz="1200" dirty="0">
                <a:latin typeface="Arial" pitchFamily="34" charset="0"/>
                <a:cs typeface="Arial" pitchFamily="34" charset="0"/>
              </a:rPr>
              <a:t>c</a:t>
            </a:r>
            <a:r>
              <a:rPr lang="en-US" sz="1200" dirty="0" smtClean="0">
                <a:latin typeface="Arial" pitchFamily="34" charset="0"/>
                <a:cs typeface="Arial" pitchFamily="34" charset="0"/>
              </a:rPr>
              <a:t>u </a:t>
            </a:r>
            <a:r>
              <a:rPr lang="en-US" sz="1200" dirty="0" err="1" smtClean="0">
                <a:latin typeface="Arial" pitchFamily="34" charset="0"/>
                <a:cs typeface="Arial" pitchFamily="34" charset="0"/>
              </a:rPr>
              <a:t>alimentare</a:t>
            </a:r>
            <a:r>
              <a:rPr lang="en-US" sz="1200" dirty="0" smtClean="0">
                <a:latin typeface="Arial" pitchFamily="34" charset="0"/>
                <a:cs typeface="Arial" pitchFamily="34" charset="0"/>
              </a:rPr>
              <a:t> pluvial</a:t>
            </a:r>
            <a:r>
              <a:rPr lang="ro-RO" sz="1200" dirty="0" smtClean="0">
                <a:latin typeface="Arial" pitchFamily="34" charset="0"/>
                <a:cs typeface="Arial" pitchFamily="34" charset="0"/>
              </a:rPr>
              <a:t>ă;</a:t>
            </a:r>
          </a:p>
          <a:p>
            <a:pPr marL="400050" lvl="2" indent="538163" algn="just" eaLnBrk="1" hangingPunct="1">
              <a:spcBef>
                <a:spcPct val="0"/>
              </a:spcBef>
              <a:buFont typeface="+mj-lt"/>
              <a:buAutoNum type="alphaLcParenR"/>
            </a:pPr>
            <a:r>
              <a:rPr lang="ro-RO" sz="1200" dirty="0">
                <a:latin typeface="Arial" pitchFamily="34" charset="0"/>
                <a:cs typeface="Arial" pitchFamily="34" charset="0"/>
              </a:rPr>
              <a:t>prezintă debite foarte </a:t>
            </a:r>
            <a:r>
              <a:rPr lang="ro-RO" sz="1200" dirty="0" smtClean="0">
                <a:latin typeface="Arial" pitchFamily="34" charset="0"/>
                <a:cs typeface="Arial" pitchFamily="34" charset="0"/>
              </a:rPr>
              <a:t>mari</a:t>
            </a:r>
            <a:r>
              <a:rPr lang="ro-RO" sz="1200" dirty="0">
                <a:latin typeface="Arial" pitchFamily="34" charset="0"/>
                <a:cs typeface="Arial" pitchFamily="34" charset="0"/>
              </a:rPr>
              <a:t>;</a:t>
            </a:r>
            <a:endParaRPr lang="ro-RO" sz="1200" dirty="0" smtClean="0">
              <a:latin typeface="Arial" pitchFamily="34" charset="0"/>
              <a:cs typeface="Arial" pitchFamily="34" charset="0"/>
            </a:endParaRP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cu </a:t>
            </a:r>
            <a:r>
              <a:rPr lang="ro-RO" sz="1200" dirty="0">
                <a:latin typeface="Arial" pitchFamily="34" charset="0"/>
                <a:cs typeface="Arial" pitchFamily="34" charset="0"/>
              </a:rPr>
              <a:t>evidențierea unui maxim în lunile mai-iunie (Amazon, Zair</a:t>
            </a:r>
            <a:r>
              <a:rPr lang="ro-RO" sz="1200" dirty="0" smtClean="0">
                <a:latin typeface="Arial" pitchFamily="34" charset="0"/>
                <a:cs typeface="Arial" pitchFamily="34" charset="0"/>
              </a:rPr>
              <a:t>).</a:t>
            </a:r>
          </a:p>
          <a:p>
            <a:pPr marL="0" lvl="1" indent="538163" algn="just" eaLnBrk="1" hangingPunct="1">
              <a:spcBef>
                <a:spcPct val="0"/>
              </a:spcBef>
              <a:buFont typeface="+mj-lt"/>
              <a:buAutoNum type="arabicPeriod"/>
            </a:pPr>
            <a:r>
              <a:rPr lang="ro-RO" sz="1200" dirty="0" smtClean="0">
                <a:latin typeface="Arial" pitchFamily="34" charset="0"/>
                <a:cs typeface="Arial" pitchFamily="34" charset="0"/>
              </a:rPr>
              <a:t>regimul tropical</a:t>
            </a:r>
            <a:r>
              <a:rPr lang="ro-RO" sz="1200" dirty="0">
                <a:latin typeface="Arial" pitchFamily="34" charset="0"/>
                <a:cs typeface="Arial" pitchFamily="34" charset="0"/>
              </a:rPr>
              <a:t>:</a:t>
            </a:r>
            <a:endParaRPr lang="ro-RO" sz="1200" dirty="0" smtClean="0">
              <a:latin typeface="Arial" pitchFamily="34" charset="0"/>
              <a:cs typeface="Arial" pitchFamily="34" charset="0"/>
            </a:endParaRP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cu </a:t>
            </a:r>
            <a:r>
              <a:rPr lang="ro-RO" sz="1200" dirty="0">
                <a:latin typeface="Arial" pitchFamily="34" charset="0"/>
                <a:cs typeface="Arial" pitchFamily="34" charset="0"/>
              </a:rPr>
              <a:t>un anotimp ploios și unul secetos (subecuatorial, musonic</a:t>
            </a:r>
            <a:r>
              <a:rPr lang="ro-RO" sz="1200" dirty="0" smtClean="0">
                <a:latin typeface="Arial" pitchFamily="34" charset="0"/>
                <a:cs typeface="Arial" pitchFamily="34" charset="0"/>
              </a:rPr>
              <a:t>);</a:t>
            </a: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prezintă </a:t>
            </a:r>
            <a:r>
              <a:rPr lang="ro-RO" sz="1200" dirty="0">
                <a:latin typeface="Arial" pitchFamily="34" charset="0"/>
                <a:cs typeface="Arial" pitchFamily="34" charset="0"/>
              </a:rPr>
              <a:t>ape mari în </a:t>
            </a:r>
            <a:r>
              <a:rPr lang="ro-RO" sz="1200" dirty="0" smtClean="0">
                <a:latin typeface="Arial" pitchFamily="34" charset="0"/>
                <a:cs typeface="Arial" pitchFamily="34" charset="0"/>
              </a:rPr>
              <a:t>august-septembrie;</a:t>
            </a: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ape </a:t>
            </a:r>
            <a:r>
              <a:rPr lang="ro-RO" sz="1200" dirty="0">
                <a:latin typeface="Arial" pitchFamily="34" charset="0"/>
                <a:cs typeface="Arial" pitchFamily="34" charset="0"/>
              </a:rPr>
              <a:t>mici în aprilie-mai (Niger, Mekong) </a:t>
            </a:r>
            <a:r>
              <a:rPr lang="en-US" sz="1200" dirty="0" smtClean="0">
                <a:latin typeface="Arial" pitchFamily="34" charset="0"/>
                <a:cs typeface="Arial" pitchFamily="34" charset="0"/>
              </a:rPr>
              <a:t>[…]</a:t>
            </a:r>
            <a:r>
              <a:rPr lang="ro-RO" sz="1200" dirty="0" smtClean="0">
                <a:latin typeface="Arial" pitchFamily="34" charset="0"/>
                <a:cs typeface="Arial" pitchFamily="34" charset="0"/>
              </a:rPr>
              <a:t>.</a:t>
            </a:r>
          </a:p>
          <a:p>
            <a:pPr marL="0" lvl="1" indent="538163" algn="just" eaLnBrk="1" hangingPunct="1">
              <a:spcBef>
                <a:spcPct val="0"/>
              </a:spcBef>
              <a:buFont typeface="+mj-lt"/>
              <a:buAutoNum type="arabicPeriod"/>
            </a:pPr>
            <a:r>
              <a:rPr lang="ro-RO" sz="1200" dirty="0" smtClean="0">
                <a:latin typeface="Arial" pitchFamily="34" charset="0"/>
                <a:cs typeface="Arial" pitchFamily="34" charset="0"/>
              </a:rPr>
              <a:t>regimul temperat</a:t>
            </a:r>
            <a:r>
              <a:rPr lang="ro-RO" sz="1200" dirty="0">
                <a:latin typeface="Arial" pitchFamily="34" charset="0"/>
                <a:cs typeface="Arial" pitchFamily="34" charset="0"/>
              </a:rPr>
              <a:t>:</a:t>
            </a:r>
            <a:endParaRPr lang="ro-RO" sz="1200" dirty="0" smtClean="0">
              <a:latin typeface="Arial" pitchFamily="34" charset="0"/>
              <a:cs typeface="Arial" pitchFamily="34" charset="0"/>
            </a:endParaRP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debite </a:t>
            </a:r>
            <a:r>
              <a:rPr lang="ro-RO" sz="1200" dirty="0">
                <a:latin typeface="Arial" pitchFamily="34" charset="0"/>
                <a:cs typeface="Arial" pitchFamily="34" charset="0"/>
              </a:rPr>
              <a:t>relativ constante, mai mari totuși iarna, în climatul oceanic (Tamisa, Sena</a:t>
            </a:r>
            <a:r>
              <a:rPr lang="ro-RO" sz="1200" dirty="0" smtClean="0">
                <a:latin typeface="Arial" pitchFamily="34" charset="0"/>
                <a:cs typeface="Arial" pitchFamily="34" charset="0"/>
              </a:rPr>
              <a:t>);</a:t>
            </a: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debite </a:t>
            </a:r>
            <a:r>
              <a:rPr lang="ro-RO" sz="1200" dirty="0">
                <a:latin typeface="Arial" pitchFamily="34" charset="0"/>
                <a:cs typeface="Arial" pitchFamily="34" charset="0"/>
              </a:rPr>
              <a:t>maxime </a:t>
            </a:r>
            <a:r>
              <a:rPr lang="ro-RO" sz="1200" dirty="0" smtClean="0">
                <a:latin typeface="Arial" pitchFamily="34" charset="0"/>
                <a:cs typeface="Arial" pitchFamily="34" charset="0"/>
              </a:rPr>
              <a:t>primăvara;</a:t>
            </a:r>
          </a:p>
          <a:p>
            <a:pPr marL="400050" lvl="2" indent="538163" algn="just" eaLnBrk="1" hangingPunct="1">
              <a:spcBef>
                <a:spcPct val="0"/>
              </a:spcBef>
              <a:buFont typeface="+mj-lt"/>
              <a:buAutoNum type="alphaLcParenR"/>
            </a:pPr>
            <a:r>
              <a:rPr lang="ro-RO" sz="1200" dirty="0" smtClean="0">
                <a:latin typeface="Arial" pitchFamily="34" charset="0"/>
                <a:cs typeface="Arial" pitchFamily="34" charset="0"/>
              </a:rPr>
              <a:t>minime </a:t>
            </a:r>
            <a:r>
              <a:rPr lang="ro-RO" sz="1200" dirty="0">
                <a:latin typeface="Arial" pitchFamily="34" charset="0"/>
                <a:cs typeface="Arial" pitchFamily="34" charset="0"/>
              </a:rPr>
              <a:t>la sfârșitul verii și toamna, în climatul continental (Volga, </a:t>
            </a:r>
            <a:r>
              <a:rPr lang="ro-RO" sz="1200">
                <a:latin typeface="Arial" pitchFamily="34" charset="0"/>
                <a:cs typeface="Arial" pitchFamily="34" charset="0"/>
              </a:rPr>
              <a:t>Don</a:t>
            </a:r>
            <a:r>
              <a:rPr lang="ro-RO" sz="1200" smtClean="0">
                <a:latin typeface="Arial" pitchFamily="34" charset="0"/>
                <a:cs typeface="Arial" pitchFamily="34" charset="0"/>
              </a:rPr>
              <a:t>) </a:t>
            </a:r>
            <a:r>
              <a:rPr lang="en-US" sz="1200" smtClean="0">
                <a:latin typeface="Arial" pitchFamily="34" charset="0"/>
                <a:cs typeface="Arial" pitchFamily="34" charset="0"/>
              </a:rPr>
              <a:t>[…]</a:t>
            </a:r>
            <a:r>
              <a:rPr lang="ro-RO" sz="1200" dirty="0" smtClean="0">
                <a:latin typeface="Arial" pitchFamily="34" charset="0"/>
                <a:cs typeface="Arial" pitchFamily="34" charset="0"/>
              </a:rPr>
              <a:t>.</a:t>
            </a:r>
          </a:p>
        </p:txBody>
      </p:sp>
      <p:sp>
        <p:nvSpPr>
          <p:cNvPr id="4099" name="Rectangle 4"/>
          <p:cNvSpPr>
            <a:spLocks noChangeArrowheads="1"/>
          </p:cNvSpPr>
          <p:nvPr/>
        </p:nvSpPr>
        <p:spPr bwMode="auto">
          <a:xfrm>
            <a:off x="539750" y="260350"/>
            <a:ext cx="7848600" cy="396875"/>
          </a:xfrm>
          <a:prstGeom prst="rect">
            <a:avLst/>
          </a:prstGeom>
          <a:noFill/>
          <a:ln w="9525">
            <a:noFill/>
            <a:miter lim="800000"/>
            <a:headEnd/>
            <a:tailEnd/>
          </a:ln>
        </p:spPr>
        <p:txBody>
          <a:bodyPr>
            <a:spAutoFit/>
          </a:bodyPr>
          <a:lstStyle/>
          <a:p>
            <a:r>
              <a:rPr lang="ro-RO" sz="1000" dirty="0" smtClean="0"/>
              <a:t>Examenul de bacalaureat naţional 2018</a:t>
            </a:r>
            <a:endParaRPr lang="ro-RO" sz="1000" dirty="0"/>
          </a:p>
          <a:p>
            <a:r>
              <a:rPr lang="ro-RO" sz="1000" dirty="0"/>
              <a:t>Proba de evaluare a competenţelor digitale  - document de lucru</a:t>
            </a:r>
          </a:p>
        </p:txBody>
      </p:sp>
    </p:spTree>
  </p:cSld>
  <p:clrMapOvr>
    <a:masterClrMapping/>
  </p:clrMapOvr>
  <mc:AlternateContent xmlns:mc="http://schemas.openxmlformats.org/markup-compatibility/2006">
    <mc:Choice xmlns:p14="http://schemas.microsoft.com/office/powerpoint/2010/main" Requires="p14">
      <p:transition spd="slow" p14:dur="2000" advClick="0" advTm="500"/>
    </mc:Choice>
    <mc:Fallback>
      <p:transition spd="slow" advClick="0" advTm="5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372</Words>
  <Application>Microsoft Office PowerPoint</Application>
  <PresentationFormat>Expunere pe ecran (4:3)</PresentationFormat>
  <Paragraphs>25</Paragraphs>
  <Slides>3</Slides>
  <Notes>0</Notes>
  <HiddenSlides>0</HiddenSlides>
  <MMClips>0</MMClips>
  <ScaleCrop>false</ScaleCrop>
  <HeadingPairs>
    <vt:vector size="4" baseType="variant">
      <vt:variant>
        <vt:lpstr>Temă</vt:lpstr>
      </vt:variant>
      <vt:variant>
        <vt:i4>1</vt:i4>
      </vt:variant>
      <vt:variant>
        <vt:lpstr>Titluri diapozitive</vt:lpstr>
      </vt:variant>
      <vt:variant>
        <vt:i4>3</vt:i4>
      </vt:variant>
    </vt:vector>
  </HeadingPairs>
  <TitlesOfParts>
    <vt:vector size="4" baseType="lpstr">
      <vt:lpstr>Office Theme</vt:lpstr>
      <vt:lpstr>APELE CONTINENTALE</vt:lpstr>
      <vt:lpstr>Prezentare PowerPoint</vt:lpstr>
      <vt:lpstr>Prezentare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SALARIUL</dc:title>
  <dc:creator>CNEE</dc:creator>
  <cp:lastModifiedBy>Informatica</cp:lastModifiedBy>
  <cp:revision>101</cp:revision>
  <dcterms:created xsi:type="dcterms:W3CDTF">2010-01-11T15:51:42Z</dcterms:created>
  <dcterms:modified xsi:type="dcterms:W3CDTF">2018-02-15T09:10:34Z</dcterms:modified>
</cp:coreProperties>
</file>